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402" r:id="rId3"/>
    <p:sldId id="383" r:id="rId4"/>
    <p:sldId id="382" r:id="rId5"/>
    <p:sldId id="407" r:id="rId6"/>
    <p:sldId id="372" r:id="rId7"/>
    <p:sldId id="387" r:id="rId8"/>
    <p:sldId id="389" r:id="rId9"/>
    <p:sldId id="409" r:id="rId10"/>
    <p:sldId id="411" r:id="rId11"/>
    <p:sldId id="394" r:id="rId12"/>
    <p:sldId id="395" r:id="rId13"/>
    <p:sldId id="396" r:id="rId14"/>
    <p:sldId id="390" r:id="rId15"/>
    <p:sldId id="386" r:id="rId16"/>
    <p:sldId id="391" r:id="rId17"/>
    <p:sldId id="392" r:id="rId18"/>
    <p:sldId id="397" r:id="rId19"/>
    <p:sldId id="398" r:id="rId20"/>
    <p:sldId id="399" r:id="rId21"/>
    <p:sldId id="400" r:id="rId22"/>
    <p:sldId id="393" r:id="rId23"/>
    <p:sldId id="401" r:id="rId24"/>
    <p:sldId id="408" r:id="rId25"/>
    <p:sldId id="403" r:id="rId26"/>
    <p:sldId id="385" r:id="rId27"/>
    <p:sldId id="384" r:id="rId28"/>
    <p:sldId id="410" r:id="rId29"/>
    <p:sldId id="404" r:id="rId30"/>
    <p:sldId id="405" r:id="rId31"/>
    <p:sldId id="388" r:id="rId32"/>
    <p:sldId id="406" r:id="rId33"/>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1036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4160101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83450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20</a:t>
            </a:fld>
            <a:endParaRPr kumimoji="1" lang="ja-ES" altLang="en-US"/>
          </a:p>
        </p:txBody>
      </p:sp>
    </p:spTree>
    <p:extLst>
      <p:ext uri="{BB962C8B-B14F-4D97-AF65-F5344CB8AC3E}">
        <p14:creationId xmlns:p14="http://schemas.microsoft.com/office/powerpoint/2010/main" val="772598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179503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411530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12</a:t>
            </a:fld>
            <a:endParaRPr kumimoji="1" lang="ja-ES" altLang="en-US"/>
          </a:p>
        </p:txBody>
      </p:sp>
    </p:spTree>
    <p:extLst>
      <p:ext uri="{BB962C8B-B14F-4D97-AF65-F5344CB8AC3E}">
        <p14:creationId xmlns:p14="http://schemas.microsoft.com/office/powerpoint/2010/main" val="4961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55344" y="1216246"/>
            <a:ext cx="10727766" cy="2145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　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のないベアメタル環境で行っていた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a:p>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JP" altLang="en-US" sz="2400" b="1">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416698" y="5894685"/>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659467" y="3695231"/>
            <a:ext cx="3014134" cy="2133364"/>
            <a:chOff x="1659467" y="3695231"/>
            <a:chExt cx="3014134" cy="2133364"/>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3119966" y="3695231"/>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493779"/>
            <a:ext cx="3014134" cy="2133364"/>
            <a:chOff x="1659467" y="3695231"/>
            <a:chExt cx="3014134" cy="2133364"/>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3119966" y="3695231"/>
              <a:ext cx="1553635"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9562931" y="3017329"/>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588223"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3132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12</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9005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056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14</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86088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185443" y="1219959"/>
            <a:ext cx="12006557" cy="1631216"/>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偏光を観測するためには異なる方向に感度を持つ検出器が</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大気揺らぎが無視できる</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空の領域をスキャンし、その信号の</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天球面上での検出器がスキャン軸に</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に配置されていることが望ましい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grpSp>
        <p:nvGrpSpPr>
          <p:cNvPr id="7" name="グループ化 6">
            <a:extLst>
              <a:ext uri="{FF2B5EF4-FFF2-40B4-BE49-F238E27FC236}">
                <a16:creationId xmlns:a16="http://schemas.microsoft.com/office/drawing/2014/main" id="{92464167-13AF-C6F1-AFFE-E1AC3A068325}"/>
              </a:ext>
            </a:extLst>
          </p:cNvPr>
          <p:cNvGrpSpPr/>
          <p:nvPr/>
        </p:nvGrpSpPr>
        <p:grpSpPr>
          <a:xfrm>
            <a:off x="320516" y="3053469"/>
            <a:ext cx="4771928" cy="3106258"/>
            <a:chOff x="542005" y="1979402"/>
            <a:chExt cx="5454344" cy="4090758"/>
          </a:xfrm>
        </p:grpSpPr>
        <p:pic>
          <p:nvPicPr>
            <p:cNvPr id="8" name="図 7" descr="屋内, テーブル, 座る, 木製 が含まれている画像&#10;&#10;自動的に生成された説明">
              <a:extLst>
                <a:ext uri="{FF2B5EF4-FFF2-40B4-BE49-F238E27FC236}">
                  <a16:creationId xmlns:a16="http://schemas.microsoft.com/office/drawing/2014/main" id="{67C63401-D15D-1962-065A-8105A692BE44}"/>
                </a:ext>
              </a:extLst>
            </p:cNvPr>
            <p:cNvPicPr>
              <a:picLocks noChangeAspect="1"/>
            </p:cNvPicPr>
            <p:nvPr/>
          </p:nvPicPr>
          <p:blipFill>
            <a:blip r:embed="rId3"/>
            <a:stretch>
              <a:fillRect/>
            </a:stretch>
          </p:blipFill>
          <p:spPr>
            <a:xfrm>
              <a:off x="542005" y="1979402"/>
              <a:ext cx="5454344" cy="4090758"/>
            </a:xfrm>
            <a:prstGeom prst="rect">
              <a:avLst/>
            </a:prstGeom>
          </p:spPr>
        </p:pic>
        <p:sp>
          <p:nvSpPr>
            <p:cNvPr id="10" name="正方形/長方形 9">
              <a:extLst>
                <a:ext uri="{FF2B5EF4-FFF2-40B4-BE49-F238E27FC236}">
                  <a16:creationId xmlns:a16="http://schemas.microsoft.com/office/drawing/2014/main" id="{4AE6CA10-8BC7-F708-34B4-AA8E5F997FAA}"/>
                </a:ext>
              </a:extLst>
            </p:cNvPr>
            <p:cNvSpPr/>
            <p:nvPr/>
          </p:nvSpPr>
          <p:spPr>
            <a:xfrm>
              <a:off x="2911422" y="342900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1" name="正方形/長方形 10">
              <a:extLst>
                <a:ext uri="{FF2B5EF4-FFF2-40B4-BE49-F238E27FC236}">
                  <a16:creationId xmlns:a16="http://schemas.microsoft.com/office/drawing/2014/main" id="{6B2A4706-9DA4-7E2A-F090-5A8C1BE16A30}"/>
                </a:ext>
              </a:extLst>
            </p:cNvPr>
            <p:cNvSpPr/>
            <p:nvPr/>
          </p:nvSpPr>
          <p:spPr>
            <a:xfrm>
              <a:off x="2003334" y="30073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57B4C06-7FA0-0722-10D6-136F578DDE05}"/>
                </a:ext>
              </a:extLst>
            </p:cNvPr>
            <p:cNvSpPr/>
            <p:nvPr/>
          </p:nvSpPr>
          <p:spPr>
            <a:xfrm>
              <a:off x="3030046" y="2694330"/>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3" name="正方形/長方形 12">
              <a:extLst>
                <a:ext uri="{FF2B5EF4-FFF2-40B4-BE49-F238E27FC236}">
                  <a16:creationId xmlns:a16="http://schemas.microsoft.com/office/drawing/2014/main" id="{31788E0A-49E0-F481-3A09-CBAE2BD28C18}"/>
                </a:ext>
              </a:extLst>
            </p:cNvPr>
            <p:cNvSpPr/>
            <p:nvPr/>
          </p:nvSpPr>
          <p:spPr>
            <a:xfrm>
              <a:off x="3978375" y="3094826"/>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a:t>
              </a:r>
              <a:r>
                <a:rPr kumimoji="1" lang="en-US" altLang="ja-ES" dirty="0">
                  <a:solidFill>
                    <a:schemeClr val="bg1"/>
                  </a:solidFill>
                  <a:latin typeface="Meiryo" panose="020B0604030504040204" pitchFamily="34" charset="-128"/>
                  <a:ea typeface="Meiryo" panose="020B0604030504040204" pitchFamily="34" charset="-128"/>
                </a:rPr>
                <a:t>z</a:t>
              </a:r>
            </a:p>
          </p:txBody>
        </p:sp>
        <p:sp>
          <p:nvSpPr>
            <p:cNvPr id="14" name="正方形/長方形 13">
              <a:extLst>
                <a:ext uri="{FF2B5EF4-FFF2-40B4-BE49-F238E27FC236}">
                  <a16:creationId xmlns:a16="http://schemas.microsoft.com/office/drawing/2014/main" id="{118EC0C1-3C00-95AA-F265-77CEE8FA813A}"/>
                </a:ext>
              </a:extLst>
            </p:cNvPr>
            <p:cNvSpPr/>
            <p:nvPr/>
          </p:nvSpPr>
          <p:spPr>
            <a:xfrm>
              <a:off x="3982454" y="3985837"/>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703E4F86-2825-A48D-F176-ED6FF52056EB}"/>
                </a:ext>
              </a:extLst>
            </p:cNvPr>
            <p:cNvSpPr/>
            <p:nvPr/>
          </p:nvSpPr>
          <p:spPr>
            <a:xfrm>
              <a:off x="1783600" y="3852074"/>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6" name="正方形/長方形 15">
              <a:extLst>
                <a:ext uri="{FF2B5EF4-FFF2-40B4-BE49-F238E27FC236}">
                  <a16:creationId xmlns:a16="http://schemas.microsoft.com/office/drawing/2014/main" id="{AFFA32E4-22B0-5CF9-062B-840024D23F33}"/>
                </a:ext>
              </a:extLst>
            </p:cNvPr>
            <p:cNvSpPr/>
            <p:nvPr/>
          </p:nvSpPr>
          <p:spPr>
            <a:xfrm>
              <a:off x="2738876" y="4491048"/>
              <a:ext cx="1084838" cy="330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7" name="左カーブ矢印 16">
            <a:extLst>
              <a:ext uri="{FF2B5EF4-FFF2-40B4-BE49-F238E27FC236}">
                <a16:creationId xmlns:a16="http://schemas.microsoft.com/office/drawing/2014/main" id="{E05B4834-D1EC-F933-67E6-D482C37E2CE9}"/>
              </a:ext>
            </a:extLst>
          </p:cNvPr>
          <p:cNvSpPr/>
          <p:nvPr/>
        </p:nvSpPr>
        <p:spPr>
          <a:xfrm rot="15558086">
            <a:off x="5940329" y="2794763"/>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8" name="テキスト ボックス 17">
            <a:extLst>
              <a:ext uri="{FF2B5EF4-FFF2-40B4-BE49-F238E27FC236}">
                <a16:creationId xmlns:a16="http://schemas.microsoft.com/office/drawing/2014/main" id="{57CC0C64-E81D-101F-2477-D53FEDF9BDE2}"/>
              </a:ext>
            </a:extLst>
          </p:cNvPr>
          <p:cNvSpPr txBox="1"/>
          <p:nvPr/>
        </p:nvSpPr>
        <p:spPr>
          <a:xfrm>
            <a:off x="5340063" y="4200896"/>
            <a:ext cx="185928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天球での配置にすると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1" name="グループ化 20">
            <a:extLst>
              <a:ext uri="{FF2B5EF4-FFF2-40B4-BE49-F238E27FC236}">
                <a16:creationId xmlns:a16="http://schemas.microsoft.com/office/drawing/2014/main" id="{6D3E64FE-B19A-20F7-535C-3D985D4AEDB4}"/>
              </a:ext>
            </a:extLst>
          </p:cNvPr>
          <p:cNvGrpSpPr/>
          <p:nvPr/>
        </p:nvGrpSpPr>
        <p:grpSpPr>
          <a:xfrm>
            <a:off x="7147414" y="2801244"/>
            <a:ext cx="3576814" cy="3344257"/>
            <a:chOff x="6629511" y="2391113"/>
            <a:chExt cx="4596264" cy="4197470"/>
          </a:xfrm>
        </p:grpSpPr>
        <p:sp>
          <p:nvSpPr>
            <p:cNvPr id="22" name="テキスト ボックス 21">
              <a:extLst>
                <a:ext uri="{FF2B5EF4-FFF2-40B4-BE49-F238E27FC236}">
                  <a16:creationId xmlns:a16="http://schemas.microsoft.com/office/drawing/2014/main" id="{8B54580B-F06F-377C-9C54-A31F25D52A47}"/>
                </a:ext>
              </a:extLst>
            </p:cNvPr>
            <p:cNvSpPr txBox="1"/>
            <p:nvPr/>
          </p:nvSpPr>
          <p:spPr>
            <a:xfrm>
              <a:off x="8389265" y="2391113"/>
              <a:ext cx="1860214"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理想的な配置</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nvGrpSpPr>
            <p:cNvPr id="23" name="グループ化 22">
              <a:extLst>
                <a:ext uri="{FF2B5EF4-FFF2-40B4-BE49-F238E27FC236}">
                  <a16:creationId xmlns:a16="http://schemas.microsoft.com/office/drawing/2014/main" id="{44BDF79E-A8DA-33AB-2536-E3117B96FD92}"/>
                </a:ext>
              </a:extLst>
            </p:cNvPr>
            <p:cNvGrpSpPr/>
            <p:nvPr/>
          </p:nvGrpSpPr>
          <p:grpSpPr>
            <a:xfrm>
              <a:off x="6629511" y="2696152"/>
              <a:ext cx="4596264" cy="3491470"/>
              <a:chOff x="6168649" y="1733873"/>
              <a:chExt cx="5120782" cy="3950885"/>
            </a:xfrm>
          </p:grpSpPr>
          <p:pic>
            <p:nvPicPr>
              <p:cNvPr id="48" name="図 47" descr="ダイアグラム&#10;&#10;自動的に生成された説明">
                <a:extLst>
                  <a:ext uri="{FF2B5EF4-FFF2-40B4-BE49-F238E27FC236}">
                    <a16:creationId xmlns:a16="http://schemas.microsoft.com/office/drawing/2014/main" id="{C2B6E6C9-0B4E-84A8-287A-BA6896A8A0E6}"/>
                  </a:ext>
                </a:extLst>
              </p:cNvPr>
              <p:cNvPicPr>
                <a:picLocks noChangeAspect="1"/>
              </p:cNvPicPr>
              <p:nvPr/>
            </p:nvPicPr>
            <p:blipFill>
              <a:blip r:embed="rId4"/>
              <a:stretch>
                <a:fillRect/>
              </a:stretch>
            </p:blipFill>
            <p:spPr>
              <a:xfrm>
                <a:off x="7070309" y="1733873"/>
                <a:ext cx="4219122" cy="3633719"/>
              </a:xfrm>
              <a:prstGeom prst="rect">
                <a:avLst/>
              </a:prstGeom>
            </p:spPr>
          </p:pic>
          <p:sp>
            <p:nvSpPr>
              <p:cNvPr id="49" name="右矢印 48">
                <a:extLst>
                  <a:ext uri="{FF2B5EF4-FFF2-40B4-BE49-F238E27FC236}">
                    <a16:creationId xmlns:a16="http://schemas.microsoft.com/office/drawing/2014/main" id="{DC5D386A-4C9F-B9E1-6821-4AF67420A556}"/>
                  </a:ext>
                </a:extLst>
              </p:cNvPr>
              <p:cNvSpPr/>
              <p:nvPr/>
            </p:nvSpPr>
            <p:spPr>
              <a:xfrm>
                <a:off x="7356432" y="5454501"/>
                <a:ext cx="3725229" cy="23025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0" name="右矢印 49">
                <a:extLst>
                  <a:ext uri="{FF2B5EF4-FFF2-40B4-BE49-F238E27FC236}">
                    <a16:creationId xmlns:a16="http://schemas.microsoft.com/office/drawing/2014/main" id="{91F4DA5E-6DEC-7A7D-CDCD-900363AAA6DD}"/>
                  </a:ext>
                </a:extLst>
              </p:cNvPr>
              <p:cNvSpPr/>
              <p:nvPr/>
            </p:nvSpPr>
            <p:spPr>
              <a:xfrm rot="16200000">
                <a:off x="5245573" y="3441356"/>
                <a:ext cx="3471415" cy="2414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51" name="テキスト ボックス 50">
                <a:extLst>
                  <a:ext uri="{FF2B5EF4-FFF2-40B4-BE49-F238E27FC236}">
                    <a16:creationId xmlns:a16="http://schemas.microsoft.com/office/drawing/2014/main" id="{86BC28F9-37F7-0494-6101-DCF480EEF0A3}"/>
                  </a:ext>
                </a:extLst>
              </p:cNvPr>
              <p:cNvSpPr txBox="1"/>
              <p:nvPr/>
            </p:nvSpPr>
            <p:spPr>
              <a:xfrm>
                <a:off x="6168649" y="3335678"/>
                <a:ext cx="941627" cy="480842"/>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grpSp>
        <p:sp>
          <p:nvSpPr>
            <p:cNvPr id="24" name="テキスト ボックス 23">
              <a:extLst>
                <a:ext uri="{FF2B5EF4-FFF2-40B4-BE49-F238E27FC236}">
                  <a16:creationId xmlns:a16="http://schemas.microsoft.com/office/drawing/2014/main" id="{A181F3D0-C9B2-5B48-664A-D6BD1D63EF31}"/>
                </a:ext>
              </a:extLst>
            </p:cNvPr>
            <p:cNvSpPr txBox="1"/>
            <p:nvPr/>
          </p:nvSpPr>
          <p:spPr>
            <a:xfrm>
              <a:off x="8038040" y="6163654"/>
              <a:ext cx="2588507" cy="424929"/>
            </a:xfrm>
            <a:prstGeom prst="rect">
              <a:avLst/>
            </a:prstGeom>
            <a:noFill/>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方位角</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r>
                <a:rPr kumimoji="1" lang="ja-ES" altLang="en-US" sz="1600" dirty="0">
                  <a:latin typeface="Meiryo" panose="020B0604030504040204" pitchFamily="34" charset="-128"/>
                  <a:ea typeface="Meiryo" panose="020B0604030504040204" pitchFamily="34" charset="-128"/>
                  <a:cs typeface="Arial" panose="020B0604020202020204" pitchFamily="34" charset="0"/>
                </a:rPr>
                <a:t>スキャン軸</a:t>
              </a:r>
              <a:r>
                <a:rPr kumimoji="1" lang="en-US" altLang="ja-ES" sz="1600" dirty="0">
                  <a:latin typeface="Meiryo" panose="020B0604030504040204" pitchFamily="34" charset="-128"/>
                  <a:ea typeface="Meiryo" panose="020B0604030504040204" pitchFamily="34" charset="-128"/>
                  <a:cs typeface="Arial" panose="020B0604020202020204" pitchFamily="34" charset="0"/>
                </a:rPr>
                <a:t>)</a:t>
              </a:r>
            </a:p>
          </p:txBody>
        </p:sp>
        <p:sp>
          <p:nvSpPr>
            <p:cNvPr id="25" name="左右矢印 24">
              <a:extLst>
                <a:ext uri="{FF2B5EF4-FFF2-40B4-BE49-F238E27FC236}">
                  <a16:creationId xmlns:a16="http://schemas.microsoft.com/office/drawing/2014/main" id="{6A273A68-6D94-DC91-690E-9BABD4351D0D}"/>
                </a:ext>
              </a:extLst>
            </p:cNvPr>
            <p:cNvSpPr/>
            <p:nvPr/>
          </p:nvSpPr>
          <p:spPr>
            <a:xfrm>
              <a:off x="8539437" y="327379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6" name="左右矢印 25">
              <a:extLst>
                <a:ext uri="{FF2B5EF4-FFF2-40B4-BE49-F238E27FC236}">
                  <a16:creationId xmlns:a16="http://schemas.microsoft.com/office/drawing/2014/main" id="{7E6A6849-F721-B343-D1CD-F5C3939CB60C}"/>
                </a:ext>
              </a:extLst>
            </p:cNvPr>
            <p:cNvSpPr/>
            <p:nvPr/>
          </p:nvSpPr>
          <p:spPr>
            <a:xfrm>
              <a:off x="9418354" y="3786802"/>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左右矢印 26">
              <a:extLst>
                <a:ext uri="{FF2B5EF4-FFF2-40B4-BE49-F238E27FC236}">
                  <a16:creationId xmlns:a16="http://schemas.microsoft.com/office/drawing/2014/main" id="{46DEF757-5396-72E5-E9A6-3357377F6AE1}"/>
                </a:ext>
              </a:extLst>
            </p:cNvPr>
            <p:cNvSpPr/>
            <p:nvPr/>
          </p:nvSpPr>
          <p:spPr>
            <a:xfrm>
              <a:off x="9108744" y="4273124"/>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8" name="左右矢印 27">
              <a:extLst>
                <a:ext uri="{FF2B5EF4-FFF2-40B4-BE49-F238E27FC236}">
                  <a16:creationId xmlns:a16="http://schemas.microsoft.com/office/drawing/2014/main" id="{8F7E0C6C-2290-C86B-329A-B302C5D0C4D0}"/>
                </a:ext>
              </a:extLst>
            </p:cNvPr>
            <p:cNvSpPr/>
            <p:nvPr/>
          </p:nvSpPr>
          <p:spPr>
            <a:xfrm>
              <a:off x="9971567" y="4764665"/>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右矢印 28">
              <a:extLst>
                <a:ext uri="{FF2B5EF4-FFF2-40B4-BE49-F238E27FC236}">
                  <a16:creationId xmlns:a16="http://schemas.microsoft.com/office/drawing/2014/main" id="{48908231-B816-EE5E-90F4-792513B6BA36}"/>
                </a:ext>
              </a:extLst>
            </p:cNvPr>
            <p:cNvSpPr/>
            <p:nvPr/>
          </p:nvSpPr>
          <p:spPr>
            <a:xfrm>
              <a:off x="8549537" y="5275808"/>
              <a:ext cx="447100" cy="95884"/>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左右矢印 29">
              <a:extLst>
                <a:ext uri="{FF2B5EF4-FFF2-40B4-BE49-F238E27FC236}">
                  <a16:creationId xmlns:a16="http://schemas.microsoft.com/office/drawing/2014/main" id="{DED7F4F5-F245-09FE-66D1-F8D2DA68841F}"/>
                </a:ext>
              </a:extLst>
            </p:cNvPr>
            <p:cNvSpPr/>
            <p:nvPr/>
          </p:nvSpPr>
          <p:spPr>
            <a:xfrm rot="5400000">
              <a:off x="8018183" y="3217583"/>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左右矢印 30">
              <a:extLst>
                <a:ext uri="{FF2B5EF4-FFF2-40B4-BE49-F238E27FC236}">
                  <a16:creationId xmlns:a16="http://schemas.microsoft.com/office/drawing/2014/main" id="{EC14D47D-9D4C-08CA-90DF-8A0D0F8E14CB}"/>
                </a:ext>
              </a:extLst>
            </p:cNvPr>
            <p:cNvSpPr/>
            <p:nvPr/>
          </p:nvSpPr>
          <p:spPr>
            <a:xfrm rot="5400000">
              <a:off x="8605893" y="4199990"/>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2" name="左右矢印 31">
              <a:extLst>
                <a:ext uri="{FF2B5EF4-FFF2-40B4-BE49-F238E27FC236}">
                  <a16:creationId xmlns:a16="http://schemas.microsoft.com/office/drawing/2014/main" id="{53042F71-E565-3F65-BA6D-CE738FE931D9}"/>
                </a:ext>
              </a:extLst>
            </p:cNvPr>
            <p:cNvSpPr/>
            <p:nvPr/>
          </p:nvSpPr>
          <p:spPr>
            <a:xfrm rot="5400000">
              <a:off x="10334964" y="3215351"/>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3" name="左右矢印 32">
              <a:extLst>
                <a:ext uri="{FF2B5EF4-FFF2-40B4-BE49-F238E27FC236}">
                  <a16:creationId xmlns:a16="http://schemas.microsoft.com/office/drawing/2014/main" id="{BBBDCCC0-C62A-6FE0-D61F-58A115B206AB}"/>
                </a:ext>
              </a:extLst>
            </p:cNvPr>
            <p:cNvSpPr/>
            <p:nvPr/>
          </p:nvSpPr>
          <p:spPr>
            <a:xfrm rot="5400000">
              <a:off x="10048694" y="3682712"/>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4" name="左右矢印 33">
              <a:extLst>
                <a:ext uri="{FF2B5EF4-FFF2-40B4-BE49-F238E27FC236}">
                  <a16:creationId xmlns:a16="http://schemas.microsoft.com/office/drawing/2014/main" id="{5D888F0A-CFB9-E5C1-1C05-0EAF4F67CA20}"/>
                </a:ext>
              </a:extLst>
            </p:cNvPr>
            <p:cNvSpPr/>
            <p:nvPr/>
          </p:nvSpPr>
          <p:spPr>
            <a:xfrm rot="5400000">
              <a:off x="9465010" y="4656156"/>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5" name="左右矢印 34">
              <a:extLst>
                <a:ext uri="{FF2B5EF4-FFF2-40B4-BE49-F238E27FC236}">
                  <a16:creationId xmlns:a16="http://schemas.microsoft.com/office/drawing/2014/main" id="{A4DD0333-99F8-D87C-F0AA-1FF6BDC7C79A}"/>
                </a:ext>
              </a:extLst>
            </p:cNvPr>
            <p:cNvSpPr/>
            <p:nvPr/>
          </p:nvSpPr>
          <p:spPr>
            <a:xfrm rot="5400000">
              <a:off x="9177307" y="5170908"/>
              <a:ext cx="314111" cy="87457"/>
            </a:xfrm>
            <a:prstGeom prst="lef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6" name="左右矢印 35">
              <a:extLst>
                <a:ext uri="{FF2B5EF4-FFF2-40B4-BE49-F238E27FC236}">
                  <a16:creationId xmlns:a16="http://schemas.microsoft.com/office/drawing/2014/main" id="{86EADBD9-F854-25A5-2288-2260153F5CE2}"/>
                </a:ext>
              </a:extLst>
            </p:cNvPr>
            <p:cNvSpPr/>
            <p:nvPr/>
          </p:nvSpPr>
          <p:spPr>
            <a:xfrm rot="8091176">
              <a:off x="9731579" y="3278011"/>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7" name="左右矢印 36">
              <a:extLst>
                <a:ext uri="{FF2B5EF4-FFF2-40B4-BE49-F238E27FC236}">
                  <a16:creationId xmlns:a16="http://schemas.microsoft.com/office/drawing/2014/main" id="{2BDDFA63-7D68-91A9-3E43-081BFB8050FE}"/>
                </a:ext>
              </a:extLst>
            </p:cNvPr>
            <p:cNvSpPr/>
            <p:nvPr/>
          </p:nvSpPr>
          <p:spPr>
            <a:xfrm rot="8091176">
              <a:off x="8311775" y="378734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8" name="左右矢印 37">
              <a:extLst>
                <a:ext uri="{FF2B5EF4-FFF2-40B4-BE49-F238E27FC236}">
                  <a16:creationId xmlns:a16="http://schemas.microsoft.com/office/drawing/2014/main" id="{1EECC6FD-3F8F-07EC-8E9B-2172107D3CDD}"/>
                </a:ext>
              </a:extLst>
            </p:cNvPr>
            <p:cNvSpPr/>
            <p:nvPr/>
          </p:nvSpPr>
          <p:spPr>
            <a:xfrm rot="8091176">
              <a:off x="8016366" y="4277338"/>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9" name="左右矢印 38">
              <a:extLst>
                <a:ext uri="{FF2B5EF4-FFF2-40B4-BE49-F238E27FC236}">
                  <a16:creationId xmlns:a16="http://schemas.microsoft.com/office/drawing/2014/main" id="{C5607495-84C3-4F33-0B71-FD813059CA32}"/>
                </a:ext>
              </a:extLst>
            </p:cNvPr>
            <p:cNvSpPr/>
            <p:nvPr/>
          </p:nvSpPr>
          <p:spPr>
            <a:xfrm rot="8091176">
              <a:off x="9752738" y="4268023"/>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0" name="左右矢印 39">
              <a:extLst>
                <a:ext uri="{FF2B5EF4-FFF2-40B4-BE49-F238E27FC236}">
                  <a16:creationId xmlns:a16="http://schemas.microsoft.com/office/drawing/2014/main" id="{7299CBCB-E8E7-131F-4C23-FE15B9111703}"/>
                </a:ext>
              </a:extLst>
            </p:cNvPr>
            <p:cNvSpPr/>
            <p:nvPr/>
          </p:nvSpPr>
          <p:spPr>
            <a:xfrm rot="8091176">
              <a:off x="8872065" y="476862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左右矢印 40">
              <a:extLst>
                <a:ext uri="{FF2B5EF4-FFF2-40B4-BE49-F238E27FC236}">
                  <a16:creationId xmlns:a16="http://schemas.microsoft.com/office/drawing/2014/main" id="{44B192CA-0648-F532-F235-0F4F5155C43A}"/>
                </a:ext>
              </a:extLst>
            </p:cNvPr>
            <p:cNvSpPr/>
            <p:nvPr/>
          </p:nvSpPr>
          <p:spPr>
            <a:xfrm rot="8091176">
              <a:off x="9731579" y="5269734"/>
              <a:ext cx="314111" cy="87457"/>
            </a:xfrm>
            <a:prstGeom prst="lef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2" name="左右矢印 41">
              <a:extLst>
                <a:ext uri="{FF2B5EF4-FFF2-40B4-BE49-F238E27FC236}">
                  <a16:creationId xmlns:a16="http://schemas.microsoft.com/office/drawing/2014/main" id="{5160CDC2-8A7D-92BC-B710-FE7277BD0DB2}"/>
                </a:ext>
              </a:extLst>
            </p:cNvPr>
            <p:cNvSpPr/>
            <p:nvPr/>
          </p:nvSpPr>
          <p:spPr>
            <a:xfrm rot="13500000">
              <a:off x="9179922" y="329414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3" name="左右矢印 42">
              <a:extLst>
                <a:ext uri="{FF2B5EF4-FFF2-40B4-BE49-F238E27FC236}">
                  <a16:creationId xmlns:a16="http://schemas.microsoft.com/office/drawing/2014/main" id="{7B921EBF-04A0-2E59-C467-F8EE5C089E55}"/>
                </a:ext>
              </a:extLst>
            </p:cNvPr>
            <p:cNvSpPr/>
            <p:nvPr/>
          </p:nvSpPr>
          <p:spPr>
            <a:xfrm rot="13500000">
              <a:off x="10340150" y="5282820"/>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4" name="左右矢印 43">
              <a:extLst>
                <a:ext uri="{FF2B5EF4-FFF2-40B4-BE49-F238E27FC236}">
                  <a16:creationId xmlns:a16="http://schemas.microsoft.com/office/drawing/2014/main" id="{CC0712D7-A890-36AE-34E6-AF124BE67FFB}"/>
                </a:ext>
              </a:extLst>
            </p:cNvPr>
            <p:cNvSpPr/>
            <p:nvPr/>
          </p:nvSpPr>
          <p:spPr>
            <a:xfrm rot="13500000">
              <a:off x="10336332" y="4269079"/>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5" name="左右矢印 44">
              <a:extLst>
                <a:ext uri="{FF2B5EF4-FFF2-40B4-BE49-F238E27FC236}">
                  <a16:creationId xmlns:a16="http://schemas.microsoft.com/office/drawing/2014/main" id="{3F8A3043-E894-8E18-1305-A7D47FFBCD73}"/>
                </a:ext>
              </a:extLst>
            </p:cNvPr>
            <p:cNvSpPr/>
            <p:nvPr/>
          </p:nvSpPr>
          <p:spPr>
            <a:xfrm rot="13500000">
              <a:off x="8902739" y="3794617"/>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6" name="左右矢印 45">
              <a:extLst>
                <a:ext uri="{FF2B5EF4-FFF2-40B4-BE49-F238E27FC236}">
                  <a16:creationId xmlns:a16="http://schemas.microsoft.com/office/drawing/2014/main" id="{EE551510-2A7A-1B0F-607A-0014D2EC4E08}"/>
                </a:ext>
              </a:extLst>
            </p:cNvPr>
            <p:cNvSpPr/>
            <p:nvPr/>
          </p:nvSpPr>
          <p:spPr>
            <a:xfrm rot="13500000">
              <a:off x="8322848" y="475459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7" name="左右矢印 46">
              <a:extLst>
                <a:ext uri="{FF2B5EF4-FFF2-40B4-BE49-F238E27FC236}">
                  <a16:creationId xmlns:a16="http://schemas.microsoft.com/office/drawing/2014/main" id="{DA569BD0-B7B1-D4BC-9C4E-B23F2537E13C}"/>
                </a:ext>
              </a:extLst>
            </p:cNvPr>
            <p:cNvSpPr/>
            <p:nvPr/>
          </p:nvSpPr>
          <p:spPr>
            <a:xfrm rot="13500000">
              <a:off x="8042515" y="5280021"/>
              <a:ext cx="314111" cy="87457"/>
            </a:xfrm>
            <a:prstGeom prst="lef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spTree>
    <p:extLst>
      <p:ext uri="{BB962C8B-B14F-4D97-AF65-F5344CB8AC3E}">
        <p14:creationId xmlns:p14="http://schemas.microsoft.com/office/powerpoint/2010/main" val="327884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A0A956A-616E-D4D4-7311-DEA22847751C}"/>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F0404A66-C334-FD25-4F8B-B00ED1773373}"/>
              </a:ext>
            </a:extLst>
          </p:cNvPr>
          <p:cNvPicPr>
            <a:picLocks noChangeAspect="1"/>
          </p:cNvPicPr>
          <p:nvPr/>
        </p:nvPicPr>
        <p:blipFill>
          <a:blip r:embed="rId3"/>
          <a:stretch>
            <a:fillRect/>
          </a:stretch>
        </p:blipFill>
        <p:spPr>
          <a:xfrm>
            <a:off x="457216" y="2705420"/>
            <a:ext cx="3903133" cy="3334633"/>
          </a:xfrm>
          <a:prstGeom prst="rect">
            <a:avLst/>
          </a:prstGeom>
        </p:spPr>
      </p:pic>
      <p:sp>
        <p:nvSpPr>
          <p:cNvPr id="10" name="左カーブ矢印 9">
            <a:extLst>
              <a:ext uri="{FF2B5EF4-FFF2-40B4-BE49-F238E27FC236}">
                <a16:creationId xmlns:a16="http://schemas.microsoft.com/office/drawing/2014/main" id="{341079ED-AC37-AE12-48DD-32CE1ED8288D}"/>
              </a:ext>
            </a:extLst>
          </p:cNvPr>
          <p:cNvSpPr/>
          <p:nvPr/>
        </p:nvSpPr>
        <p:spPr>
          <a:xfrm rot="16200000">
            <a:off x="4569740" y="2952444"/>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46A30DD5-B938-21BF-F8F6-2A00B888856D}"/>
              </a:ext>
            </a:extLst>
          </p:cNvPr>
          <p:cNvSpPr txBox="1"/>
          <p:nvPr/>
        </p:nvSpPr>
        <p:spPr>
          <a:xfrm>
            <a:off x="4162022" y="4224477"/>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4"/>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73543" y="3841313"/>
            <a:ext cx="768700" cy="400110"/>
          </a:xfrm>
          <a:prstGeom prst="rect">
            <a:avLst/>
          </a:prstGeom>
          <a:solidFill>
            <a:schemeClr val="tx1"/>
          </a:solidFill>
        </p:spPr>
        <p:txBody>
          <a:bodyPr wrap="square" rtlCol="0">
            <a:spAutoFit/>
          </a:bodyPr>
          <a:lstStyle/>
          <a:p>
            <a:r>
              <a:rPr kumimoji="1" lang="ja-ES" altLang="en-US" sz="2000" dirty="0">
                <a:solidFill>
                  <a:schemeClr val="bg1"/>
                </a:solidFill>
                <a:latin typeface="Meiryo" panose="020B0604030504040204" pitchFamily="34" charset="-128"/>
                <a:ea typeface="Meiryo" panose="020B0604030504040204" pitchFamily="34" charset="-128"/>
                <a:cs typeface="Arial" panose="020B0604020202020204" pitchFamily="34" charset="0"/>
              </a:rPr>
              <a:t>約</a:t>
            </a:r>
            <a:r>
              <a:rPr kumimoji="1" lang="en-US" altLang="ja-ES" sz="2000" dirty="0">
                <a:solidFill>
                  <a:schemeClr val="bg1"/>
                </a:solidFill>
                <a:latin typeface="Meiryo" panose="020B0604030504040204" pitchFamily="34" charset="-128"/>
                <a:ea typeface="Meiryo" panose="020B0604030504040204" pitchFamily="34" charset="-128"/>
                <a:cs typeface="Arial" panose="020B0604020202020204" pitchFamily="34" charset="0"/>
              </a:rPr>
              <a:t>6°</a:t>
            </a:r>
          </a:p>
        </p:txBody>
      </p:sp>
    </p:spTree>
    <p:extLst>
      <p:ext uri="{BB962C8B-B14F-4D97-AF65-F5344CB8AC3E}">
        <p14:creationId xmlns:p14="http://schemas.microsoft.com/office/powerpoint/2010/main" val="385783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980137" y="1190169"/>
            <a:ext cx="8991600"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どう配置を補正するか？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望遠鏡を視線方向軸に回転させることで天球での検出器配置も回転させる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従来の望遠鏡の回転機構では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ずつしか回転ができなかった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新しくジグを導入することで回転後の固定を可能にした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40267" y="2636796"/>
            <a:ext cx="3826934" cy="3666146"/>
            <a:chOff x="584200" y="2571381"/>
            <a:chExt cx="3826934" cy="3666146"/>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584200" y="2903406"/>
              <a:ext cx="3826934" cy="3334121"/>
              <a:chOff x="931333" y="2888035"/>
              <a:chExt cx="3826934" cy="3334121"/>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931333" y="2888035"/>
                <a:ext cx="3711663" cy="3317376"/>
                <a:chOff x="6020279" y="1537002"/>
                <a:chExt cx="5041102" cy="4915716"/>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0" name="環状矢印 9">
                  <a:extLst>
                    <a:ext uri="{FF2B5EF4-FFF2-40B4-BE49-F238E27FC236}">
                      <a16:creationId xmlns:a16="http://schemas.microsoft.com/office/drawing/2014/main" id="{B0CFCB12-7C0E-4075-62DF-001E6F225DBA}"/>
                    </a:ext>
                  </a:extLst>
                </p:cNvPr>
                <p:cNvSpPr/>
                <p:nvPr/>
              </p:nvSpPr>
              <p:spPr>
                <a:xfrm rot="11023861" flipH="1">
                  <a:off x="7331798" y="3343415"/>
                  <a:ext cx="2484632" cy="1561656"/>
                </a:xfrm>
                <a:prstGeom prst="circularArrow">
                  <a:avLst>
                    <a:gd name="adj1" fmla="val 5324"/>
                    <a:gd name="adj2" fmla="val 653291"/>
                    <a:gd name="adj3" fmla="val 20897240"/>
                    <a:gd name="adj4" fmla="val 10702268"/>
                    <a:gd name="adj5" fmla="val 893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1" name="テキスト ボックス 10">
                  <a:extLst>
                    <a:ext uri="{FF2B5EF4-FFF2-40B4-BE49-F238E27FC236}">
                      <a16:creationId xmlns:a16="http://schemas.microsoft.com/office/drawing/2014/main" id="{AB689BBC-54A5-92A0-9049-9C6809D94522}"/>
                    </a:ext>
                  </a:extLst>
                </p:cNvPr>
                <p:cNvSpPr txBox="1"/>
                <p:nvPr/>
              </p:nvSpPr>
              <p:spPr>
                <a:xfrm>
                  <a:off x="7968509" y="3946676"/>
                  <a:ext cx="982599" cy="592886"/>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ドーナツ 11">
                  <a:extLst>
                    <a:ext uri="{FF2B5EF4-FFF2-40B4-BE49-F238E27FC236}">
                      <a16:creationId xmlns:a16="http://schemas.microsoft.com/office/drawing/2014/main" id="{8FAD9AF2-286E-B400-036A-742EF57826C8}"/>
                    </a:ext>
                  </a:extLst>
                </p:cNvPr>
                <p:cNvSpPr/>
                <p:nvPr/>
              </p:nvSpPr>
              <p:spPr>
                <a:xfrm>
                  <a:off x="7591195" y="4904643"/>
                  <a:ext cx="625441" cy="648084"/>
                </a:xfrm>
                <a:prstGeom prst="donut">
                  <a:avLst>
                    <a:gd name="adj" fmla="val 589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3" name="四角形吹き出し 12">
                  <a:extLst>
                    <a:ext uri="{FF2B5EF4-FFF2-40B4-BE49-F238E27FC236}">
                      <a16:creationId xmlns:a16="http://schemas.microsoft.com/office/drawing/2014/main" id="{743091A8-06FA-5D76-BD2E-750BD5BD060E}"/>
                    </a:ext>
                  </a:extLst>
                </p:cNvPr>
                <p:cNvSpPr/>
                <p:nvPr/>
              </p:nvSpPr>
              <p:spPr>
                <a:xfrm>
                  <a:off x="6020279" y="5913759"/>
                  <a:ext cx="1892213" cy="538959"/>
                </a:xfrm>
                <a:prstGeom prst="wedgeRectCallout">
                  <a:avLst>
                    <a:gd name="adj1" fmla="val 40927"/>
                    <a:gd name="adj2" fmla="val -122973"/>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回転機構</a:t>
                  </a: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249797" y="5858439"/>
                <a:ext cx="1508470" cy="363717"/>
              </a:xfrm>
              <a:prstGeom prst="wedgeRectCallout">
                <a:avLst>
                  <a:gd name="adj1" fmla="val -49622"/>
                  <a:gd name="adj2" fmla="val -120645"/>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4537" y="2985752"/>
              <a:ext cx="1241024"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24" name="図 23">
            <a:extLst>
              <a:ext uri="{FF2B5EF4-FFF2-40B4-BE49-F238E27FC236}">
                <a16:creationId xmlns:a16="http://schemas.microsoft.com/office/drawing/2014/main" id="{07C0BA78-D4B6-82C9-154C-6B1A0BEA1C42}"/>
              </a:ext>
            </a:extLst>
          </p:cNvPr>
          <p:cNvPicPr>
            <a:picLocks noChangeAspect="1"/>
          </p:cNvPicPr>
          <p:nvPr/>
        </p:nvPicPr>
        <p:blipFill>
          <a:blip r:embed="rId4"/>
          <a:stretch>
            <a:fillRect/>
          </a:stretch>
        </p:blipFill>
        <p:spPr>
          <a:xfrm>
            <a:off x="4375270" y="3251222"/>
            <a:ext cx="7772400" cy="3305503"/>
          </a:xfrm>
          <a:prstGeom prst="rect">
            <a:avLst/>
          </a:prstGeom>
        </p:spPr>
      </p:pic>
      <p:sp>
        <p:nvSpPr>
          <p:cNvPr id="26" name="円/楕円 25">
            <a:extLst>
              <a:ext uri="{FF2B5EF4-FFF2-40B4-BE49-F238E27FC236}">
                <a16:creationId xmlns:a16="http://schemas.microsoft.com/office/drawing/2014/main" id="{5BFBBB68-B23C-7FF9-7876-5FE6E981AEB2}"/>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7" name="円/楕円 26">
            <a:extLst>
              <a:ext uri="{FF2B5EF4-FFF2-40B4-BE49-F238E27FC236}">
                <a16:creationId xmlns:a16="http://schemas.microsoft.com/office/drawing/2014/main" id="{697E5A3A-06A2-3CDA-6B19-2A29C2847C7F}"/>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8" name="直線コネクタ 27">
            <a:extLst>
              <a:ext uri="{FF2B5EF4-FFF2-40B4-BE49-F238E27FC236}">
                <a16:creationId xmlns:a16="http://schemas.microsoft.com/office/drawing/2014/main" id="{2627EFC4-1AB9-9F1C-2C3F-C2F5C020E222}"/>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372BF6E6-04F3-E491-0661-D4B07447696B}"/>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67C1DA29-57ED-584B-A02C-DE0E26F4270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384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88756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1571559"/>
            <a:ext cx="10886816" cy="3416320"/>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と物理的背景</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457200" indent="-4572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実験と運用上での課題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20</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𝑥</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𝑦</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3797"/>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841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13610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23</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325205"/>
            <a:ext cx="8462058" cy="1015663"/>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p>
        </p:txBody>
      </p:sp>
    </p:spTree>
    <p:extLst>
      <p:ext uri="{BB962C8B-B14F-4D97-AF65-F5344CB8AC3E}">
        <p14:creationId xmlns:p14="http://schemas.microsoft.com/office/powerpoint/2010/main" val="1489908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852278" y="1883485"/>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852278" y="1883485"/>
                <a:ext cx="8223504" cy="1323439"/>
              </a:xfrm>
              <a:prstGeom prst="rect">
                <a:avLst/>
              </a:prstGeom>
              <a:blipFill>
                <a:blip r:embed="rId5"/>
                <a:stretch>
                  <a:fillRect l="-617" t="-3810" b="-7619"/>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536144" y="3469821"/>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8067593" y="1460192"/>
            <a:ext cx="3501292" cy="2813538"/>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8240467" y="2330279"/>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2052344"/>
            <a:ext cx="879547" cy="534345"/>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BF163A49-6E67-F64F-D3EB-421B0C9FE634}"/>
              </a:ext>
            </a:extLst>
          </p:cNvPr>
          <p:cNvPicPr>
            <a:picLocks noChangeAspect="1"/>
          </p:cNvPicPr>
          <p:nvPr/>
        </p:nvPicPr>
        <p:blipFill>
          <a:blip r:embed="rId6"/>
          <a:stretch>
            <a:fillRect/>
          </a:stretch>
        </p:blipFill>
        <p:spPr>
          <a:xfrm>
            <a:off x="7603435" y="4317065"/>
            <a:ext cx="2743200" cy="2485339"/>
          </a:xfrm>
          <a:prstGeom prst="rect">
            <a:avLst/>
          </a:prstGeom>
        </p:spPr>
      </p:pic>
      <p:cxnSp>
        <p:nvCxnSpPr>
          <p:cNvPr id="17" name="直線コネクタ 16">
            <a:extLst>
              <a:ext uri="{FF2B5EF4-FFF2-40B4-BE49-F238E27FC236}">
                <a16:creationId xmlns:a16="http://schemas.microsoft.com/office/drawing/2014/main" id="{60DB1C90-ECBC-8FA5-D5A9-C3C007326916}"/>
              </a:ext>
            </a:extLst>
          </p:cNvPr>
          <p:cNvCxnSpPr>
            <a:cxnSpLocks/>
          </p:cNvCxnSpPr>
          <p:nvPr/>
        </p:nvCxnSpPr>
        <p:spPr>
          <a:xfrm flipH="1" flipV="1">
            <a:off x="6481041" y="4605439"/>
            <a:ext cx="1122394" cy="254457"/>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7"/>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964875" y="3862095"/>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671173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382210" y="1560853"/>
            <a:ext cx="9117466" cy="4318377"/>
          </a:xfrm>
          <a:prstGeom prst="rect">
            <a:avLst/>
          </a:prstGeom>
        </p:spPr>
      </p:pic>
    </p:spTree>
    <p:extLst>
      <p:ext uri="{BB962C8B-B14F-4D97-AF65-F5344CB8AC3E}">
        <p14:creationId xmlns:p14="http://schemas.microsoft.com/office/powerpoint/2010/main" val="2848685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2131218" y="1444055"/>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6586590" y="3007763"/>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3426117" y="3851336"/>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620940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を持ち、</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つの偏光モードに分けられる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910" t="-15200" b="-88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4464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1183460" y="3865717"/>
                <a:ext cx="5321118"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1183460" y="3865717"/>
                <a:ext cx="5321118" cy="461665"/>
              </a:xfrm>
              <a:prstGeom prst="rect">
                <a:avLst/>
              </a:prstGeom>
              <a:blipFill>
                <a:blip r:embed="rId4"/>
                <a:stretch>
                  <a:fillRect l="-6667" t="-132432" b="-189189"/>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5787248" y="2334451"/>
            <a:ext cx="5646704"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20RPM</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560304" y="1664697"/>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525684" y="1141334"/>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14403" y="2000531"/>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03323" y="2586714"/>
            <a:ext cx="10727766"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ja-ES" altLang="en-US" sz="2800" b="1" dirty="0">
              <a:solidFill>
                <a:schemeClr val="tx1"/>
              </a:solidFill>
              <a:latin typeface="Meiryo" panose="020B0604030504040204" pitchFamily="34" charset="-128"/>
              <a:ea typeface="Meiryo" panose="020B0604030504040204" pitchFamily="34" charset="-128"/>
            </a:endParaRPr>
          </a:p>
        </p:txBody>
      </p:sp>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9186" y="4274981"/>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611689" y="1267092"/>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1598" y="5662987"/>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525814" y="3834300"/>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984814" y="2976092"/>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4261</TotalTime>
  <Words>1076</Words>
  <Application>Microsoft Macintosh PowerPoint</Application>
  <PresentationFormat>ワイド画面</PresentationFormat>
  <Paragraphs>421</Paragraphs>
  <Slides>32</Slides>
  <Notes>27</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32</vt:i4>
      </vt:variant>
    </vt:vector>
  </HeadingPairs>
  <TitlesOfParts>
    <vt:vector size="40"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仰角データ取得の問題点</vt:lpstr>
      <vt:lpstr>   PYNQを用いたOSインストール</vt:lpstr>
      <vt:lpstr>   動作確認と運用</vt:lpstr>
      <vt:lpstr>PowerPoint プレゼンテーション</vt:lpstr>
      <vt:lpstr>   焦点面検出器</vt:lpstr>
      <vt:lpstr>   天球での理想的検出器アライメント</vt:lpstr>
      <vt:lpstr>   検出器配置のスキャン軸に対する傾き</vt:lpstr>
      <vt:lpstr>   視線方向軸に対する望遠鏡の回転</vt:lpstr>
      <vt:lpstr>   天体を用いた較正結果の確認</vt:lpstr>
      <vt:lpstr>   検出器差分と相関</vt:lpstr>
      <vt:lpstr>   相関の比較</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152</cp:revision>
  <dcterms:created xsi:type="dcterms:W3CDTF">2025-01-26T06:27:01Z</dcterms:created>
  <dcterms:modified xsi:type="dcterms:W3CDTF">2025-01-29T05:28:38Z</dcterms:modified>
</cp:coreProperties>
</file>